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71" r:id="rId4"/>
    <p:sldId id="286" r:id="rId5"/>
    <p:sldId id="272" r:id="rId6"/>
    <p:sldId id="334" r:id="rId7"/>
    <p:sldId id="335" r:id="rId8"/>
    <p:sldId id="330" r:id="rId9"/>
    <p:sldId id="336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280" r:id="rId18"/>
    <p:sldId id="329" r:id="rId19"/>
    <p:sldId id="345" r:id="rId20"/>
    <p:sldId id="346" r:id="rId21"/>
    <p:sldId id="347" r:id="rId22"/>
    <p:sldId id="348" r:id="rId23"/>
    <p:sldId id="349" r:id="rId24"/>
    <p:sldId id="351" r:id="rId25"/>
    <p:sldId id="352" r:id="rId26"/>
    <p:sldId id="353" r:id="rId27"/>
    <p:sldId id="354" r:id="rId28"/>
    <p:sldId id="355" r:id="rId29"/>
    <p:sldId id="350" r:id="rId30"/>
    <p:sldId id="268" r:id="rId31"/>
    <p:sldId id="358" r:id="rId32"/>
    <p:sldId id="359" r:id="rId33"/>
    <p:sldId id="319" r:id="rId34"/>
    <p:sldId id="356" r:id="rId35"/>
    <p:sldId id="325" r:id="rId36"/>
    <p:sldId id="357" r:id="rId37"/>
    <p:sldId id="360" r:id="rId38"/>
    <p:sldId id="284" r:id="rId39"/>
    <p:sldId id="322" r:id="rId40"/>
    <p:sldId id="285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2"/>
    <p:restoredTop sz="88182"/>
  </p:normalViewPr>
  <p:slideViewPr>
    <p:cSldViewPr snapToGrid="0">
      <p:cViewPr>
        <p:scale>
          <a:sx n="108" d="100"/>
          <a:sy n="108" d="100"/>
        </p:scale>
        <p:origin x="776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"/>
      </a:defRPr>
    </a:lvl1pPr>
    <a:lvl2pPr indent="228600" latinLnBrk="0">
      <a:defRPr sz="1200">
        <a:latin typeface="+mn-lt"/>
        <a:ea typeface="+mn-ea"/>
        <a:cs typeface="+mn-cs"/>
        <a:sym typeface="Helvetica"/>
      </a:defRPr>
    </a:lvl2pPr>
    <a:lvl3pPr indent="457200" latinLnBrk="0">
      <a:defRPr sz="1200">
        <a:latin typeface="+mn-lt"/>
        <a:ea typeface="+mn-ea"/>
        <a:cs typeface="+mn-cs"/>
        <a:sym typeface="Helvetica"/>
      </a:defRPr>
    </a:lvl3pPr>
    <a:lvl4pPr indent="685800" latinLnBrk="0">
      <a:defRPr sz="1200">
        <a:latin typeface="+mn-lt"/>
        <a:ea typeface="+mn-ea"/>
        <a:cs typeface="+mn-cs"/>
        <a:sym typeface="Helvetica"/>
      </a:defRPr>
    </a:lvl4pPr>
    <a:lvl5pPr indent="914400" latinLnBrk="0">
      <a:defRPr sz="1200">
        <a:latin typeface="+mn-lt"/>
        <a:ea typeface="+mn-ea"/>
        <a:cs typeface="+mn-cs"/>
        <a:sym typeface="Helvetica"/>
      </a:defRPr>
    </a:lvl5pPr>
    <a:lvl6pPr indent="1143000" latinLnBrk="0">
      <a:defRPr sz="1200">
        <a:latin typeface="+mn-lt"/>
        <a:ea typeface="+mn-ea"/>
        <a:cs typeface="+mn-cs"/>
        <a:sym typeface="Helvetica"/>
      </a:defRPr>
    </a:lvl6pPr>
    <a:lvl7pPr indent="1371600" latinLnBrk="0">
      <a:defRPr sz="1200">
        <a:latin typeface="+mn-lt"/>
        <a:ea typeface="+mn-ea"/>
        <a:cs typeface="+mn-cs"/>
        <a:sym typeface="Helvetica"/>
      </a:defRPr>
    </a:lvl7pPr>
    <a:lvl8pPr indent="1600200" latinLnBrk="0">
      <a:defRPr sz="1200">
        <a:latin typeface="+mn-lt"/>
        <a:ea typeface="+mn-ea"/>
        <a:cs typeface="+mn-cs"/>
        <a:sym typeface="Helvetica"/>
      </a:defRPr>
    </a:lvl8pPr>
    <a:lvl9pPr indent="1828800" latinLnBrk="0">
      <a:defRPr sz="1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안녕하십니까 </a:t>
            </a:r>
            <a:r>
              <a:rPr lang="en-US" altLang="ko-KR" dirty="0"/>
              <a:t>AIOps</a:t>
            </a:r>
            <a:r>
              <a:rPr lang="ko-KR" altLang="en-US" dirty="0"/>
              <a:t>와 </a:t>
            </a:r>
            <a:r>
              <a:rPr lang="en-US" altLang="ko-KR" dirty="0"/>
              <a:t>FinOps</a:t>
            </a:r>
            <a:r>
              <a:rPr lang="ko-KR" altLang="en-US" dirty="0"/>
              <a:t> 발표를 </a:t>
            </a:r>
            <a:r>
              <a:rPr lang="ko-KR" altLang="en-US" dirty="0" err="1"/>
              <a:t>맡게된</a:t>
            </a:r>
            <a:r>
              <a:rPr lang="ko-KR" altLang="en-US" dirty="0"/>
              <a:t> 김경한입니다</a:t>
            </a:r>
            <a:r>
              <a:rPr lang="en-US" altLang="ko-KR" dirty="0"/>
              <a:t>.</a:t>
            </a:r>
            <a:r>
              <a:rPr lang="ko-KR" altLang="en-US" dirty="0"/>
              <a:t> 그럼 시작하겠습니다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0484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13390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534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0459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98248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555555"/>
                </a:solidFill>
                <a:effectLst/>
                <a:latin typeface="Spoqa Han Sans"/>
              </a:rPr>
              <a:t>Reactive Stream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사용 흐름은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가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()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통해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구독을 요청하고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()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통해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전달하고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Subscription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은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- Publisher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간 통신 매개체가 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즉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직접 데이터 요청을 하지 않고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의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request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함수를 통해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전달한다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통해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의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onNext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 데이터를 전달하고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작업이 완료되면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onComplete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에러가 발생하면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onError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시그널을 전달한다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Publisher, Subscription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이 서로 유기적으로 연결되어 통신을 주고받으면서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부터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onComplete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까지 연결되고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이를 통해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백프레셔가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완성된다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386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555555"/>
                </a:solidFill>
                <a:effectLst/>
                <a:latin typeface="Spoqa Han Sans"/>
              </a:rPr>
              <a:t>Reactive Stream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사용 흐름은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가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()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통해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구독을 요청하고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()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통해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전달하고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Subscription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은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- Publisher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간 통신 매개체가 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즉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직접 데이터 요청을 하지 않고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의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request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함수를 통해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전달한다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통해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의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onNext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 데이터를 전달하고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작업이 완료되면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onComplete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에러가 발생하면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onError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시그널을 전달한다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Publisher, Subscription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이 서로 유기적으로 연결되어 통신을 주고받으면서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부터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onComplete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까지 연결되고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이를 통해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백프레셔가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완성된다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355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555555"/>
                </a:solidFill>
                <a:effectLst/>
                <a:latin typeface="Spoqa Han Sans"/>
              </a:rPr>
              <a:t>Reactive Stream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사용 흐름은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가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()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통해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구독을 요청하고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()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통해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전달하고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Subscription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은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- Publisher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간 통신 매개체가 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즉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직접 데이터 요청을 하지 않고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의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request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함수를 통해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전달한다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통해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의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onNext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 데이터를 전달하고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작업이 완료되면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onComplete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에러가 발생하면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onError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시그널을 전달한다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Publisher, Subscription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이 서로 유기적으로 연결되어 통신을 주고받으면서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부터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onComplete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까지 연결되고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이를 통해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백프레셔가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완성된다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8154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33176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06672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56143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첫번째로 </a:t>
            </a:r>
            <a:r>
              <a:rPr lang="en-US" altLang="ko-KR" dirty="0"/>
              <a:t>AIOps</a:t>
            </a:r>
            <a:r>
              <a:rPr lang="ko-KR" altLang="en-US" dirty="0"/>
              <a:t>개념 및 특징에 대해설명 드리겠습니다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두번째로는 </a:t>
            </a:r>
            <a:r>
              <a:rPr lang="en-US" altLang="ko-KR" dirty="0"/>
              <a:t>FinOps</a:t>
            </a:r>
            <a:r>
              <a:rPr lang="ko-KR" altLang="en-US" dirty="0"/>
              <a:t> 의 개념</a:t>
            </a:r>
            <a:r>
              <a:rPr lang="en-US" altLang="ko-KR" dirty="0"/>
              <a:t>,</a:t>
            </a:r>
            <a:r>
              <a:rPr lang="ko-KR" altLang="en-US" dirty="0"/>
              <a:t> 등장배경 그리고 도입에 대해 설명 드리겠습니다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세번째로 </a:t>
            </a:r>
            <a:r>
              <a:rPr lang="en-US" altLang="ko-KR" dirty="0"/>
              <a:t>FinOps</a:t>
            </a:r>
            <a:r>
              <a:rPr lang="ko-KR" altLang="en-US" dirty="0"/>
              <a:t> 솔루션 중 </a:t>
            </a:r>
            <a:r>
              <a:rPr lang="en-US" altLang="ko-KR" dirty="0" err="1"/>
              <a:t>kubecost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ko-KR" altLang="en-US" dirty="0" err="1"/>
              <a:t>베스핀</a:t>
            </a:r>
            <a:r>
              <a:rPr lang="ko-KR" altLang="en-US" dirty="0"/>
              <a:t> 글로벌 사의 </a:t>
            </a:r>
            <a:r>
              <a:rPr lang="en-US" altLang="ko-KR" dirty="0" err="1"/>
              <a:t>OpsNow</a:t>
            </a:r>
            <a:r>
              <a:rPr lang="ko-KR" altLang="en-US" dirty="0"/>
              <a:t>에 대해 설명 드리고 금번에 참여했던 컨퍼런스 내용에 대해 간략히 말씀드리겠습니다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마지막으로 심포니 </a:t>
            </a:r>
            <a:r>
              <a:rPr lang="en-US" altLang="ko-KR" dirty="0"/>
              <a:t>AI</a:t>
            </a:r>
            <a:r>
              <a:rPr lang="ko-KR" altLang="en-US" dirty="0"/>
              <a:t>가 가야할 </a:t>
            </a:r>
            <a:r>
              <a:rPr lang="en-US" altLang="ko-KR" dirty="0"/>
              <a:t>FinOps</a:t>
            </a:r>
            <a:r>
              <a:rPr lang="ko-KR" altLang="en-US" dirty="0"/>
              <a:t>의 길에 대해 </a:t>
            </a:r>
            <a:r>
              <a:rPr lang="ko-KR" altLang="en-US" dirty="0" err="1"/>
              <a:t>설명드리고</a:t>
            </a:r>
            <a:r>
              <a:rPr lang="ko-KR" altLang="en-US" dirty="0"/>
              <a:t> 마치겠습니다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19675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25628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54786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55893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0916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40990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38700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Nest </a:t>
            </a:r>
            <a:r>
              <a:rPr lang="ko-KR" altLang="en-US" dirty="0"/>
              <a:t>기능을 </a:t>
            </a:r>
            <a:r>
              <a:rPr lang="ko-KR" altLang="en-US" dirty="0" err="1"/>
              <a:t>사용한건데</a:t>
            </a:r>
            <a:r>
              <a:rPr lang="ko-KR" altLang="en-US" dirty="0"/>
              <a:t> 이게 더 좋다고 생각되시는 분</a:t>
            </a:r>
            <a:r>
              <a:rPr lang="en-US" altLang="ko-KR" dirty="0"/>
              <a:t>?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70588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5315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2555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1594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42565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kubecost</a:t>
            </a:r>
            <a:r>
              <a:rPr lang="ko-KR" altLang="en-US" dirty="0"/>
              <a:t>란 오픈소스 </a:t>
            </a:r>
            <a:r>
              <a:rPr lang="ko-KR" altLang="en-US" dirty="0" err="1"/>
              <a:t>쿠버네티스</a:t>
            </a:r>
            <a:r>
              <a:rPr lang="ko-KR" altLang="en-US" dirty="0"/>
              <a:t> 클라우드 비용 모니터링 도구입니다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err="1"/>
              <a:t>분안에</a:t>
            </a:r>
            <a:r>
              <a:rPr lang="ko-KR" altLang="en-US" dirty="0"/>
              <a:t> </a:t>
            </a:r>
            <a:r>
              <a:rPr lang="en-US" altLang="ko-KR" dirty="0"/>
              <a:t>helm</a:t>
            </a:r>
            <a:r>
              <a:rPr lang="ko-KR" altLang="en-US" dirty="0"/>
              <a:t> 명령어로 쉽게 설치 가능하고 개발자가 인프라 지출을 쉽게 모니터링하고 최적화 </a:t>
            </a:r>
            <a:r>
              <a:rPr lang="ko-KR" altLang="en-US" dirty="0" err="1"/>
              <a:t>할수있습니다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지원 플랫폼으로는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EKS , Azure</a:t>
            </a:r>
            <a:r>
              <a:rPr lang="ko-KR" altLang="en-US" dirty="0"/>
              <a:t>에 </a:t>
            </a:r>
            <a:r>
              <a:rPr lang="en-US" altLang="ko-KR" dirty="0"/>
              <a:t>AKS,</a:t>
            </a:r>
            <a:r>
              <a:rPr lang="ko-KR" altLang="en-US" dirty="0"/>
              <a:t>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en-US" altLang="ko-KR" dirty="0"/>
              <a:t>GKS</a:t>
            </a:r>
            <a:r>
              <a:rPr lang="ko-KR" altLang="en-US" dirty="0"/>
              <a:t> 와 </a:t>
            </a:r>
            <a:r>
              <a:rPr lang="ko-KR" altLang="en-US" dirty="0" err="1"/>
              <a:t>온프레미스</a:t>
            </a:r>
            <a:r>
              <a:rPr lang="ko-KR" altLang="en-US" dirty="0"/>
              <a:t> 환경에 구축된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비용 정책으로는 무료</a:t>
            </a:r>
            <a:r>
              <a:rPr lang="en-US" altLang="ko-KR" dirty="0"/>
              <a:t>,</a:t>
            </a:r>
            <a:r>
              <a:rPr lang="ko-KR" altLang="en-US" dirty="0"/>
              <a:t> 사업</a:t>
            </a:r>
            <a:r>
              <a:rPr lang="en-US" altLang="ko-KR" dirty="0"/>
              <a:t>,</a:t>
            </a:r>
            <a:r>
              <a:rPr lang="ko-KR" altLang="en-US" dirty="0"/>
              <a:t> 기업의 유형으로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71940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2654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18614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45516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75520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kubecost</a:t>
            </a:r>
            <a:r>
              <a:rPr lang="ko-KR" altLang="en-US" dirty="0"/>
              <a:t>란 오픈소스 </a:t>
            </a:r>
            <a:r>
              <a:rPr lang="ko-KR" altLang="en-US" dirty="0" err="1"/>
              <a:t>쿠버네티스</a:t>
            </a:r>
            <a:r>
              <a:rPr lang="ko-KR" altLang="en-US" dirty="0"/>
              <a:t> 클라우드 비용 모니터링 도구입니다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err="1"/>
              <a:t>분안에</a:t>
            </a:r>
            <a:r>
              <a:rPr lang="ko-KR" altLang="en-US" dirty="0"/>
              <a:t> </a:t>
            </a:r>
            <a:r>
              <a:rPr lang="en-US" altLang="ko-KR" dirty="0"/>
              <a:t>helm</a:t>
            </a:r>
            <a:r>
              <a:rPr lang="ko-KR" altLang="en-US" dirty="0"/>
              <a:t> 명령어로 쉽게 설치 가능하고 개발자가 인프라 지출을 쉽게 모니터링하고 최적화 </a:t>
            </a:r>
            <a:r>
              <a:rPr lang="ko-KR" altLang="en-US" dirty="0" err="1"/>
              <a:t>할수있습니다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지원 플랫폼으로는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EKS , Azure</a:t>
            </a:r>
            <a:r>
              <a:rPr lang="ko-KR" altLang="en-US" dirty="0"/>
              <a:t>에 </a:t>
            </a:r>
            <a:r>
              <a:rPr lang="en-US" altLang="ko-KR" dirty="0"/>
              <a:t>AKS,</a:t>
            </a:r>
            <a:r>
              <a:rPr lang="ko-KR" altLang="en-US" dirty="0"/>
              <a:t>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en-US" altLang="ko-KR" dirty="0"/>
              <a:t>GKS</a:t>
            </a:r>
            <a:r>
              <a:rPr lang="ko-KR" altLang="en-US" dirty="0"/>
              <a:t> 와 </a:t>
            </a:r>
            <a:r>
              <a:rPr lang="ko-KR" altLang="en-US" dirty="0" err="1"/>
              <a:t>온프레미스</a:t>
            </a:r>
            <a:r>
              <a:rPr lang="ko-KR" altLang="en-US" dirty="0"/>
              <a:t> 환경에 구축된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비용 정책으로는 무료</a:t>
            </a:r>
            <a:r>
              <a:rPr lang="en-US" altLang="ko-KR" dirty="0"/>
              <a:t>,</a:t>
            </a:r>
            <a:r>
              <a:rPr lang="ko-KR" altLang="en-US" dirty="0"/>
              <a:t> 사업</a:t>
            </a:r>
            <a:r>
              <a:rPr lang="en-US" altLang="ko-KR" dirty="0"/>
              <a:t>,</a:t>
            </a:r>
            <a:r>
              <a:rPr lang="ko-KR" altLang="en-US" dirty="0"/>
              <a:t> 기업의 유형으로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54592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kubecost</a:t>
            </a:r>
            <a:r>
              <a:rPr lang="ko-KR" altLang="en-US" dirty="0"/>
              <a:t>란 오픈소스 </a:t>
            </a:r>
            <a:r>
              <a:rPr lang="ko-KR" altLang="en-US" dirty="0" err="1"/>
              <a:t>쿠버네티스</a:t>
            </a:r>
            <a:r>
              <a:rPr lang="ko-KR" altLang="en-US" dirty="0"/>
              <a:t> 클라우드 비용 모니터링 도구입니다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err="1"/>
              <a:t>분안에</a:t>
            </a:r>
            <a:r>
              <a:rPr lang="ko-KR" altLang="en-US" dirty="0"/>
              <a:t> </a:t>
            </a:r>
            <a:r>
              <a:rPr lang="en-US" altLang="ko-KR" dirty="0"/>
              <a:t>helm</a:t>
            </a:r>
            <a:r>
              <a:rPr lang="ko-KR" altLang="en-US" dirty="0"/>
              <a:t> 명령어로 쉽게 설치 가능하고 개발자가 인프라 지출을 쉽게 모니터링하고 최적화 </a:t>
            </a:r>
            <a:r>
              <a:rPr lang="ko-KR" altLang="en-US" dirty="0" err="1"/>
              <a:t>할수있습니다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지원 플랫폼으로는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EKS , Azure</a:t>
            </a:r>
            <a:r>
              <a:rPr lang="ko-KR" altLang="en-US" dirty="0"/>
              <a:t>에 </a:t>
            </a:r>
            <a:r>
              <a:rPr lang="en-US" altLang="ko-KR" dirty="0"/>
              <a:t>AKS,</a:t>
            </a:r>
            <a:r>
              <a:rPr lang="ko-KR" altLang="en-US" dirty="0"/>
              <a:t>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en-US" altLang="ko-KR" dirty="0"/>
              <a:t>GKS</a:t>
            </a:r>
            <a:r>
              <a:rPr lang="ko-KR" altLang="en-US" dirty="0"/>
              <a:t> 와 </a:t>
            </a:r>
            <a:r>
              <a:rPr lang="ko-KR" altLang="en-US" dirty="0" err="1"/>
              <a:t>온프레미스</a:t>
            </a:r>
            <a:r>
              <a:rPr lang="ko-KR" altLang="en-US" dirty="0"/>
              <a:t> 환경에 구축된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비용 정책으로는 무료</a:t>
            </a:r>
            <a:r>
              <a:rPr lang="en-US" altLang="ko-KR" dirty="0"/>
              <a:t>,</a:t>
            </a:r>
            <a:r>
              <a:rPr lang="ko-KR" altLang="en-US" dirty="0"/>
              <a:t> 사업</a:t>
            </a:r>
            <a:r>
              <a:rPr lang="en-US" altLang="ko-KR" dirty="0"/>
              <a:t>,</a:t>
            </a:r>
            <a:r>
              <a:rPr lang="ko-KR" altLang="en-US" dirty="0"/>
              <a:t> 기업의 유형으로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28996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kubecost</a:t>
            </a:r>
            <a:r>
              <a:rPr lang="ko-KR" altLang="en-US" dirty="0"/>
              <a:t>란 오픈소스 </a:t>
            </a:r>
            <a:r>
              <a:rPr lang="ko-KR" altLang="en-US" dirty="0" err="1"/>
              <a:t>쿠버네티스</a:t>
            </a:r>
            <a:r>
              <a:rPr lang="ko-KR" altLang="en-US" dirty="0"/>
              <a:t> 클라우드 비용 모니터링 도구입니다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err="1"/>
              <a:t>분안에</a:t>
            </a:r>
            <a:r>
              <a:rPr lang="ko-KR" altLang="en-US" dirty="0"/>
              <a:t> </a:t>
            </a:r>
            <a:r>
              <a:rPr lang="en-US" altLang="ko-KR" dirty="0"/>
              <a:t>helm</a:t>
            </a:r>
            <a:r>
              <a:rPr lang="ko-KR" altLang="en-US" dirty="0"/>
              <a:t> 명령어로 쉽게 설치 가능하고 개발자가 인프라 지출을 쉽게 모니터링하고 최적화 </a:t>
            </a:r>
            <a:r>
              <a:rPr lang="ko-KR" altLang="en-US" dirty="0" err="1"/>
              <a:t>할수있습니다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지원 플랫폼으로는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EKS , Azure</a:t>
            </a:r>
            <a:r>
              <a:rPr lang="ko-KR" altLang="en-US" dirty="0"/>
              <a:t>에 </a:t>
            </a:r>
            <a:r>
              <a:rPr lang="en-US" altLang="ko-KR" dirty="0"/>
              <a:t>AKS,</a:t>
            </a:r>
            <a:r>
              <a:rPr lang="ko-KR" altLang="en-US" dirty="0"/>
              <a:t>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en-US" altLang="ko-KR" dirty="0"/>
              <a:t>GKS</a:t>
            </a:r>
            <a:r>
              <a:rPr lang="ko-KR" altLang="en-US" dirty="0"/>
              <a:t> 와 </a:t>
            </a:r>
            <a:r>
              <a:rPr lang="ko-KR" altLang="en-US" dirty="0" err="1"/>
              <a:t>온프레미스</a:t>
            </a:r>
            <a:r>
              <a:rPr lang="ko-KR" altLang="en-US" dirty="0"/>
              <a:t> 환경에 구축된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비용 정책으로는 무료</a:t>
            </a:r>
            <a:r>
              <a:rPr lang="en-US" altLang="ko-KR" dirty="0"/>
              <a:t>,</a:t>
            </a:r>
            <a:r>
              <a:rPr lang="ko-KR" altLang="en-US" dirty="0"/>
              <a:t> 사업</a:t>
            </a:r>
            <a:r>
              <a:rPr lang="en-US" altLang="ko-KR" dirty="0"/>
              <a:t>,</a:t>
            </a:r>
            <a:r>
              <a:rPr lang="ko-KR" altLang="en-US" dirty="0"/>
              <a:t> 기업의 유형으로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91076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12605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660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6812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995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오늘의 핵심 주제인 </a:t>
            </a:r>
            <a:r>
              <a:rPr lang="en-US" altLang="ko-KR" dirty="0"/>
              <a:t>FinOps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0178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85456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87834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8937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252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오케스트로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3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7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3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46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오케스트로_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9"/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4F568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직사각형 6"/>
          <p:cNvSpPr/>
          <p:nvPr/>
        </p:nvSpPr>
        <p:spPr>
          <a:xfrm flipH="1">
            <a:off x="5629275" y="0"/>
            <a:ext cx="6562725" cy="686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591" y="0"/>
                </a:lnTo>
                <a:lnTo>
                  <a:pt x="21600" y="21600"/>
                </a:lnTo>
                <a:lnTo>
                  <a:pt x="0" y="21570"/>
                </a:lnTo>
                <a:lnTo>
                  <a:pt x="0" y="0"/>
                </a:lnTo>
                <a:close/>
              </a:path>
            </a:pathLst>
          </a:custGeom>
          <a:solidFill>
            <a:srgbClr val="4662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/>
          </a:p>
        </p:txBody>
      </p:sp>
      <p:pic>
        <p:nvPicPr>
          <p:cNvPr id="24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693" y="218660"/>
            <a:ext cx="1357691" cy="404387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3"/>
          <p:cNvSpPr txBox="1"/>
          <p:nvPr/>
        </p:nvSpPr>
        <p:spPr>
          <a:xfrm>
            <a:off x="117081" y="6533139"/>
            <a:ext cx="617836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900" spc="3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t>Your Future Cloud, Cloud Management Platform</a:t>
            </a:r>
          </a:p>
        </p:txBody>
      </p:sp>
      <p:sp>
        <p:nvSpPr>
          <p:cNvPr id="2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92875"/>
            <a:ext cx="245404" cy="243840"/>
          </a:xfrm>
          <a:prstGeom prst="rect">
            <a:avLst/>
          </a:prstGeom>
        </p:spPr>
        <p:txBody>
          <a:bodyPr anchor="t"/>
          <a:lstStyle>
            <a:lvl1pPr>
              <a:defRPr sz="1000" b="1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오케스트로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9"/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4F568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직사각형 6"/>
          <p:cNvSpPr/>
          <p:nvPr/>
        </p:nvSpPr>
        <p:spPr>
          <a:xfrm flipH="1">
            <a:off x="5629275" y="0"/>
            <a:ext cx="6562725" cy="686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591" y="0"/>
                </a:lnTo>
                <a:lnTo>
                  <a:pt x="21600" y="21600"/>
                </a:lnTo>
                <a:lnTo>
                  <a:pt x="0" y="21570"/>
                </a:lnTo>
                <a:lnTo>
                  <a:pt x="0" y="0"/>
                </a:lnTo>
                <a:close/>
              </a:path>
            </a:pathLst>
          </a:custGeom>
          <a:solidFill>
            <a:srgbClr val="4662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/>
          </a:p>
        </p:txBody>
      </p:sp>
      <p:sp>
        <p:nvSpPr>
          <p:cNvPr id="35" name="직사각형 1"/>
          <p:cNvSpPr/>
          <p:nvPr/>
        </p:nvSpPr>
        <p:spPr>
          <a:xfrm>
            <a:off x="5168348" y="824947"/>
            <a:ext cx="7023652" cy="60330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TextBox 23"/>
          <p:cNvSpPr txBox="1"/>
          <p:nvPr/>
        </p:nvSpPr>
        <p:spPr>
          <a:xfrm>
            <a:off x="117081" y="6533139"/>
            <a:ext cx="617836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900" spc="3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t>Your Future Cloud, Cloud Management Platform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92875"/>
            <a:ext cx="245404" cy="243840"/>
          </a:xfrm>
          <a:prstGeom prst="rect">
            <a:avLst/>
          </a:prstGeom>
        </p:spPr>
        <p:txBody>
          <a:bodyPr anchor="t"/>
          <a:lstStyle>
            <a:lvl1pPr>
              <a:defRPr sz="1000" b="1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8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693" y="218660"/>
            <a:ext cx="1357691" cy="40438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296616" y="365125"/>
            <a:ext cx="6853017" cy="4598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>
                <a:latin typeface="Arial Nova"/>
                <a:ea typeface="Arial Nova"/>
                <a:cs typeface="Arial Nova"/>
                <a:sym typeface="Arial Nova"/>
              </a:defRPr>
            </a:lvl1pPr>
          </a:lstStyle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오케스트로_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92061" y="6303185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extBox 23"/>
          <p:cNvSpPr txBox="1"/>
          <p:nvPr/>
        </p:nvSpPr>
        <p:spPr>
          <a:xfrm>
            <a:off x="7818175" y="6485747"/>
            <a:ext cx="4177378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120000"/>
              </a:lnSpc>
              <a:defRPr sz="900">
                <a:solidFill>
                  <a:srgbClr val="40404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Your Future Cloud, Cloud Management Platform</a:t>
            </a:r>
          </a:p>
        </p:txBody>
      </p:sp>
      <p:sp>
        <p:nvSpPr>
          <p:cNvPr id="48" name="TextBox 4"/>
          <p:cNvSpPr txBox="1"/>
          <p:nvPr/>
        </p:nvSpPr>
        <p:spPr>
          <a:xfrm>
            <a:off x="339412" y="6422089"/>
            <a:ext cx="3974217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BFBFBF"/>
                </a:solidFill>
              </a:defRPr>
            </a:pPr>
            <a:r>
              <a:t>ⓒ OKESTRO Corporation. 2020. All Rights Reserved.</a:t>
            </a:r>
          </a:p>
        </p:txBody>
      </p:sp>
      <p:pic>
        <p:nvPicPr>
          <p:cNvPr id="49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864" y="5823401"/>
            <a:ext cx="1610833" cy="479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521150" cy="47484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92061" y="6303185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8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521150" cy="47484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92061" y="6303185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7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"/>
            <a:ext cx="12192000" cy="6857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7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5"/>
          <p:cNvSpPr/>
          <p:nvPr/>
        </p:nvSpPr>
        <p:spPr>
          <a:xfrm flipH="1">
            <a:off x="6934201" y="1"/>
            <a:ext cx="5257799" cy="6867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0"/>
                </a:moveTo>
                <a:lnTo>
                  <a:pt x="21600" y="0"/>
                </a:lnTo>
                <a:lnTo>
                  <a:pt x="15407" y="21600"/>
                </a:lnTo>
                <a:lnTo>
                  <a:pt x="0" y="21600"/>
                </a:lnTo>
                <a:lnTo>
                  <a:pt x="0" y="30"/>
                </a:lnTo>
                <a:close/>
              </a:path>
            </a:pathLst>
          </a:custGeom>
          <a:solidFill>
            <a:srgbClr val="232C63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/>
          </a:p>
        </p:txBody>
      </p:sp>
      <p:sp>
        <p:nvSpPr>
          <p:cNvPr id="3" name="직사각형 6"/>
          <p:cNvSpPr/>
          <p:nvPr/>
        </p:nvSpPr>
        <p:spPr>
          <a:xfrm flipH="1">
            <a:off x="5629273" y="7482"/>
            <a:ext cx="6562726" cy="6850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591" y="0"/>
                </a:lnTo>
                <a:lnTo>
                  <a:pt x="21600" y="21600"/>
                </a:lnTo>
                <a:lnTo>
                  <a:pt x="0" y="21570"/>
                </a:lnTo>
                <a:lnTo>
                  <a:pt x="0" y="0"/>
                </a:lnTo>
                <a:close/>
              </a:path>
            </a:pathLst>
          </a:custGeom>
          <a:solidFill>
            <a:srgbClr val="4662FF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/>
          </a:p>
        </p:txBody>
      </p:sp>
      <p:sp>
        <p:nvSpPr>
          <p:cNvPr id="4" name="TextBox 23"/>
          <p:cNvSpPr txBox="1"/>
          <p:nvPr/>
        </p:nvSpPr>
        <p:spPr>
          <a:xfrm>
            <a:off x="117081" y="6533139"/>
            <a:ext cx="617836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900" spc="3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t>Your Future Cloud, Cloud Management Platform</a:t>
            </a:r>
          </a:p>
        </p:txBody>
      </p:sp>
      <p:pic>
        <p:nvPicPr>
          <p:cNvPr id="5" name="그림 6" descr="그림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88247" y="6236327"/>
            <a:ext cx="1610833" cy="47978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제목 텍스트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제목 텍스트</a:t>
            </a:r>
          </a:p>
        </p:txBody>
      </p:sp>
      <p:sp>
        <p:nvSpPr>
          <p:cNvPr id="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effirin/R2DBC-2.-Reactive-Programming%EC%9D%B4%EB%9E%80-zh843mp2" TargetMode="External"/><Relationship Id="rId3" Type="http://schemas.openxmlformats.org/officeDocument/2006/relationships/hyperlink" Target="https://youtu.be/KDiE5qQ3bZI?si=-Tl3oW1zr7mSOYqT" TargetMode="External"/><Relationship Id="rId7" Type="http://schemas.openxmlformats.org/officeDocument/2006/relationships/hyperlink" Target="https://youtu.be/I0zMm6wIbRI?si=hBWkrSFcUg5Pa_1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spring.io/spring-framework/reference/web/webflux.html#webflux" TargetMode="External"/><Relationship Id="rId5" Type="http://schemas.openxmlformats.org/officeDocument/2006/relationships/hyperlink" Target="https://devmoony.tistory.com/174" TargetMode="External"/><Relationship Id="rId4" Type="http://schemas.openxmlformats.org/officeDocument/2006/relationships/hyperlink" Target="https://www.youtube.com/watch?v=2E_1yb8iLKk&amp;t=2s" TargetMode="External"/><Relationship Id="rId9" Type="http://schemas.openxmlformats.org/officeDocument/2006/relationships/hyperlink" Target="https://eocoding.tistory.com/1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01160" y="1291801"/>
            <a:ext cx="5880775" cy="1685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Reactive Programming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and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8" name="TextBox 2"/>
          <p:cNvSpPr txBox="1"/>
          <p:nvPr/>
        </p:nvSpPr>
        <p:spPr>
          <a:xfrm>
            <a:off x="1101160" y="3810525"/>
            <a:ext cx="103970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rial Nova"/>
                <a:ea typeface="Arial Nova"/>
                <a:cs typeface="Arial Nova"/>
                <a:sym typeface="Arial Nova"/>
              </a:defRPr>
            </a:lvl1pPr>
          </a:lstStyle>
          <a:p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</a:t>
            </a: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10.1</a:t>
            </a:r>
            <a:r>
              <a:rPr lang="en-US" altLang="ko-KR" i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9" name="TextBox 3"/>
          <p:cNvSpPr txBox="1"/>
          <p:nvPr/>
        </p:nvSpPr>
        <p:spPr>
          <a:xfrm>
            <a:off x="1101160" y="5304587"/>
            <a:ext cx="201112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Platform Dev 1</a:t>
            </a:r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1400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Backend Engineer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김경한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6792685" y="2257831"/>
            <a:ext cx="5082639" cy="226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차이점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호출되는 함수가 바로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리턴하느냐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마느냐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Non-Blocking :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바로 리턴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Blocking :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요청이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끝날때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까지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waiting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Blocking / Non-Blocking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2-2. Async / Sync vs Blocking / Non-Blocking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E80FB-4A91-CF62-0BEE-A4BC4E2D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1858210"/>
            <a:ext cx="6385319" cy="45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9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407366" y="2019360"/>
            <a:ext cx="8760385" cy="281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Reactive Programming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개념을 적용한 </a:t>
            </a:r>
            <a:r>
              <a:rPr lang="ko-KR" altLang="en-US" sz="2400" u="sng" dirty="0" err="1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논블로킹</a:t>
            </a:r>
            <a:r>
              <a:rPr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과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400" u="sng" dirty="0" err="1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백프레셔</a:t>
            </a:r>
            <a:r>
              <a:rPr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갖춘 </a:t>
            </a:r>
            <a:r>
              <a:rPr lang="ko-KR" altLang="en-US" sz="2400" u="sng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비동기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스트리밍 처리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를 위한 표준</a:t>
            </a:r>
            <a:endParaRPr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최신 멀티 코어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CPU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사용률을 극대화하는 방법</a:t>
            </a:r>
            <a:b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왜 인지 뒤에서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MVC vs </a:t>
            </a:r>
            <a:r>
              <a:rPr lang="en-US" altLang="ko-KR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설명하겠음</a:t>
            </a:r>
            <a:endParaRPr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Streams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개념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5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764191" y="2073166"/>
            <a:ext cx="4234575" cy="328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과거 데이터 처리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memory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에 적재하여 데이터 처리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memory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에 비해 데이터가 클 경우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out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of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memory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발생 문제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endParaRPr lang="ko-KR" altLang="en-US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Streaming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처리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데이터를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pub-sub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구조로 처리</a:t>
            </a:r>
            <a:b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-&gt;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대용량 데이터 처리에 적합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스트리밍 처리 방식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9AE52B-3DCA-3DE2-6088-F0A4DC630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3"/>
          <a:stretch/>
        </p:blipFill>
        <p:spPr>
          <a:xfrm>
            <a:off x="193234" y="1858210"/>
            <a:ext cx="7573228" cy="43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6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431682" y="2019360"/>
            <a:ext cx="4234575" cy="1900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Publisher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Subscriber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Subscription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Processor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Stream API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구성 요소 및 동작 방식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13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73C6D-4D10-F865-E081-E90DAA2A3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2019360"/>
            <a:ext cx="6642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7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580407" y="1765418"/>
            <a:ext cx="4234575" cy="1900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Publisher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Subscriber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Subscription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Processor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Stream API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구성 요소 및 동작 방식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14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A6CB5-0495-FB3F-F28B-40A4B3E0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94" y="1878707"/>
            <a:ext cx="7436913" cy="41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49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580407" y="2019360"/>
            <a:ext cx="4234575" cy="374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pub-sub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프로토콜에서 이벤트 스트림의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subscriber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이벤트를 소비하는 속도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&lt; publisher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이벤트를 발행하는 </a:t>
            </a:r>
            <a:r>
              <a:rPr lang="ko-KR" altLang="en-US" sz="2000" u="sng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속도를 보장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해서 문제가 발생하지 않도록 하는 장치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subscriber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스레드를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블록하지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않고도 </a:t>
            </a:r>
            <a:r>
              <a:rPr lang="ko-KR" altLang="en-US" sz="2000" u="sng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감당 못할 만큼의 데이터를 받는 일을 방지 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Back Pressure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15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074" name="Picture 2" descr="3. Reactor Backpressure">
            <a:extLst>
              <a:ext uri="{FF2B5EF4-FFF2-40B4-BE49-F238E27FC236}">
                <a16:creationId xmlns:a16="http://schemas.microsoft.com/office/drawing/2014/main" id="{7C5D2F6D-CBF5-67A3-C215-C58E8EDF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8" y="2019360"/>
            <a:ext cx="7459340" cy="41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307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251473" y="2586153"/>
            <a:ext cx="4599543" cy="281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RxJava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 Reactor Core</a:t>
            </a:r>
            <a:b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순수하게 스트림 연산 처리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Armeria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 Spring </a:t>
            </a:r>
            <a:r>
              <a:rPr lang="en-US" altLang="ko-KR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b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웹 기반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Reactive Streams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</a:t>
            </a:r>
            <a:r>
              <a:rPr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필요할때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Streams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구현체들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16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098" name="Picture 2" descr="RxJava] RxJava 변환 연산자">
            <a:extLst>
              <a:ext uri="{FF2B5EF4-FFF2-40B4-BE49-F238E27FC236}">
                <a16:creationId xmlns:a16="http://schemas.microsoft.com/office/drawing/2014/main" id="{92EF6126-AEB5-0E72-91FF-1A236BDF1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94" y="1924450"/>
            <a:ext cx="41275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. Reactor Core (Mono, Flux, Subscribe)">
            <a:extLst>
              <a:ext uri="{FF2B5EF4-FFF2-40B4-BE49-F238E27FC236}">
                <a16:creationId xmlns:a16="http://schemas.microsoft.com/office/drawing/2014/main" id="{58A7A2F1-8FB4-1E09-E261-F6CA48F44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712" y="1915286"/>
            <a:ext cx="2097491" cy="209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16B4DC-65E1-CA40-73E4-81BCACEFB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4" y="4486673"/>
            <a:ext cx="4127500" cy="13000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5B87E4F-C722-3A4D-341E-017DA2E0770A}"/>
              </a:ext>
            </a:extLst>
          </p:cNvPr>
          <p:cNvGrpSpPr/>
          <p:nvPr/>
        </p:nvGrpSpPr>
        <p:grpSpPr>
          <a:xfrm>
            <a:off x="4563894" y="3903862"/>
            <a:ext cx="2487881" cy="2743631"/>
            <a:chOff x="4563894" y="3903862"/>
            <a:chExt cx="2487881" cy="2743631"/>
          </a:xfrm>
        </p:grpSpPr>
        <p:pic>
          <p:nvPicPr>
            <p:cNvPr id="4104" name="Picture 8" descr="post-thumbnail">
              <a:extLst>
                <a:ext uri="{FF2B5EF4-FFF2-40B4-BE49-F238E27FC236}">
                  <a16:creationId xmlns:a16="http://schemas.microsoft.com/office/drawing/2014/main" id="{D64C1A5C-D102-3DA2-6FF4-4D8B02453B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6" t="72581" r="21883" b="9956"/>
            <a:stretch/>
          </p:blipFill>
          <p:spPr bwMode="auto">
            <a:xfrm>
              <a:off x="4587842" y="6206514"/>
              <a:ext cx="2439983" cy="44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REST with Spring WebFlux and Reactor | The Blog of Ivan Krizsan">
              <a:extLst>
                <a:ext uri="{FF2B5EF4-FFF2-40B4-BE49-F238E27FC236}">
                  <a16:creationId xmlns:a16="http://schemas.microsoft.com/office/drawing/2014/main" id="{3ADDC890-68BD-2B17-9DB6-7FDCB5F28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894" y="3903862"/>
              <a:ext cx="2487881" cy="2487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1798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78981" y="3019112"/>
            <a:ext cx="2801406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549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407366" y="1892485"/>
            <a:ext cx="10375429" cy="1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비동기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Non-Blocking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처리에 특화된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리액티브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프로그래밍 기반의 웹 프레임워크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적은 수의 스레드로 동시성을 처리하는 것에 특화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에서 사용하는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Flux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WebFlux</a:t>
              </a:r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?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18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A34CCC-3678-2E53-E33F-27429AF97576}"/>
              </a:ext>
            </a:extLst>
          </p:cNvPr>
          <p:cNvGrpSpPr/>
          <p:nvPr/>
        </p:nvGrpSpPr>
        <p:grpSpPr>
          <a:xfrm>
            <a:off x="7849590" y="2834990"/>
            <a:ext cx="3213245" cy="3543561"/>
            <a:chOff x="4563894" y="3903862"/>
            <a:chExt cx="2487881" cy="2743631"/>
          </a:xfrm>
        </p:grpSpPr>
        <p:pic>
          <p:nvPicPr>
            <p:cNvPr id="9" name="Picture 8" descr="post-thumbnail">
              <a:extLst>
                <a:ext uri="{FF2B5EF4-FFF2-40B4-BE49-F238E27FC236}">
                  <a16:creationId xmlns:a16="http://schemas.microsoft.com/office/drawing/2014/main" id="{C42C071F-DD03-B7C8-715B-3B151694B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6" t="72581" r="21883" b="9956"/>
            <a:stretch/>
          </p:blipFill>
          <p:spPr bwMode="auto">
            <a:xfrm>
              <a:off x="4587842" y="6206514"/>
              <a:ext cx="2439983" cy="44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REST with Spring WebFlux and Reactor | The Blog of Ivan Krizsan">
              <a:extLst>
                <a:ext uri="{FF2B5EF4-FFF2-40B4-BE49-F238E27FC236}">
                  <a16:creationId xmlns:a16="http://schemas.microsoft.com/office/drawing/2014/main" id="{B9487DC5-4350-E299-3312-A4507F387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894" y="3903862"/>
              <a:ext cx="2487881" cy="2487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3937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MVC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19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1A075F5A-ED77-CC87-FAF6-8F04F0063073}"/>
              </a:ext>
            </a:extLst>
          </p:cNvPr>
          <p:cNvSpPr txBox="1"/>
          <p:nvPr/>
        </p:nvSpPr>
        <p:spPr>
          <a:xfrm>
            <a:off x="407367" y="2019796"/>
            <a:ext cx="8178432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 Per Request Model : 1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1 thread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기본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개수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==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05A63-A58D-D1A9-3C77-BBDD29FC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53" y="1854640"/>
            <a:ext cx="6424567" cy="4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59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"/>
          <p:cNvSpPr txBox="1"/>
          <p:nvPr/>
        </p:nvSpPr>
        <p:spPr>
          <a:xfrm>
            <a:off x="394628" y="341831"/>
            <a:ext cx="13693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lvl1pPr>
          </a:lstStyle>
          <a:p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Contents</a:t>
            </a:r>
          </a:p>
        </p:txBody>
      </p:sp>
      <p:sp>
        <p:nvSpPr>
          <p:cNvPr id="164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51A6-B10F-A103-CEF8-EC35912B0F10}"/>
              </a:ext>
            </a:extLst>
          </p:cNvPr>
          <p:cNvSpPr txBox="1"/>
          <p:nvPr/>
        </p:nvSpPr>
        <p:spPr>
          <a:xfrm>
            <a:off x="1079288" y="1059121"/>
            <a:ext cx="5922013" cy="50475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1-0.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프로젝트 목적 및 방향성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Reactive Programming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2-1.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개념 및 배경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2-2.  Async/Sync vs Blocking/Non-Blocking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2-3.  Reactive Streams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1" indent="0"/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3-1.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개념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3-2.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특징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(MVC vs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3-3.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구현 방법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3-4.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DB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-1. 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 시나리오 및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아키텍쳐</a:t>
            </a:r>
            <a:b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4-2.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테스트 결과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8283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20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98DFA-9AD3-111B-07EB-C9DFA6B8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57" y="1858210"/>
            <a:ext cx="6725321" cy="4489152"/>
          </a:xfrm>
          <a:prstGeom prst="rect">
            <a:avLst/>
          </a:prstGeom>
        </p:spPr>
      </p:pic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MVC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8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21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</a:t>
              </a:r>
              <a:r>
                <a:rPr 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WebFlux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BA05799E-C2C1-5938-DB0F-B866D0306F89}"/>
              </a:ext>
            </a:extLst>
          </p:cNvPr>
          <p:cNvSpPr txBox="1"/>
          <p:nvPr/>
        </p:nvSpPr>
        <p:spPr>
          <a:xfrm>
            <a:off x="407367" y="1868458"/>
            <a:ext cx="8178432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EventLoop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Model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개수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==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Core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의 개수 *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61B4B-2EA0-4915-1DDB-E71D63F36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78" y="1868458"/>
            <a:ext cx="6799794" cy="46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3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22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</a:t>
              </a:r>
              <a:r>
                <a:rPr 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WebFlux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00F846-22D5-18C8-898A-9259556A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14" y="1878707"/>
            <a:ext cx="6803571" cy="4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1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23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</a:t>
              </a:r>
              <a:r>
                <a:rPr 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WebFlux</a:t>
              </a:r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높은 처리량의 이유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64558E0C-C7FC-8E92-93D5-98FB925B473F}"/>
              </a:ext>
            </a:extLst>
          </p:cNvPr>
          <p:cNvSpPr txBox="1"/>
          <p:nvPr/>
        </p:nvSpPr>
        <p:spPr>
          <a:xfrm>
            <a:off x="7525279" y="1878707"/>
            <a:ext cx="3749238" cy="449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buSzPct val="100000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[Spring MVC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성능저하의 원인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CPU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사용이 많은 작업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Blocking IO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Ex.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동영상 인코딩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암호화 복호화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vl="1" indent="0">
              <a:lnSpc>
                <a:spcPct val="150000"/>
              </a:lnSpc>
              <a:buSzPct val="100000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[Spring </a:t>
            </a: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WebFlux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높은 처리량의 원인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EventLoop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 의한 고효율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Non-Blocking IO -&gt; NIO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Blocking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 달리 불필요하게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 차지하는 자원이 적음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vl="1" indent="0">
              <a:lnSpc>
                <a:spcPct val="150000"/>
              </a:lnSpc>
              <a:buSzPct val="100000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효율적 사용이 핵심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93FEF-6C95-D3A9-FF5E-07FBFC96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34" y="1878707"/>
            <a:ext cx="3205442" cy="4665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72B4B-CF02-F246-97EC-C27CAED72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0" y="1896813"/>
            <a:ext cx="3337551" cy="46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79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24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방법</a:t>
            </a: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Functional Endpoints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( Router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방식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)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64558E0C-C7FC-8E92-93D5-98FB925B473F}"/>
              </a:ext>
            </a:extLst>
          </p:cNvPr>
          <p:cNvSpPr txBox="1"/>
          <p:nvPr/>
        </p:nvSpPr>
        <p:spPr>
          <a:xfrm>
            <a:off x="407366" y="2019796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메소드 </a:t>
            </a:r>
            <a:r>
              <a:rPr lang="ko-KR" altLang="en-US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체이닝과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람다를 섞어 </a:t>
            </a:r>
            <a:r>
              <a:rPr lang="ko-KR" altLang="en-US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쓰는것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88933-C756-2524-AC38-F4022E02289C}"/>
              </a:ext>
            </a:extLst>
          </p:cNvPr>
          <p:cNvSpPr txBox="1"/>
          <p:nvPr/>
        </p:nvSpPr>
        <p:spPr>
          <a:xfrm>
            <a:off x="407365" y="2577641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ServerRequest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</a:t>
            </a: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ServerResponse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</a:t>
            </a:r>
            <a:endParaRPr lang="en-US" altLang="ko-KR" sz="2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B4F69-3FC7-3C36-2BE3-E4A12D10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90" y="3341604"/>
            <a:ext cx="11500184" cy="24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15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25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방법</a:t>
            </a: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Functional Endpoints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( Router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방식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)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A856AD-D795-BE7E-0970-0F97B05122B4}"/>
              </a:ext>
            </a:extLst>
          </p:cNvPr>
          <p:cNvSpPr txBox="1"/>
          <p:nvPr/>
        </p:nvSpPr>
        <p:spPr>
          <a:xfrm>
            <a:off x="381080" y="2032662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예시 코드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(MVC vs Router Function)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1FC0D-01E3-FB2C-892D-9DE636982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95" y="2630712"/>
            <a:ext cx="8233095" cy="2242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67CE5A-7C28-DBE9-EE02-162579BA8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68" y="4514560"/>
            <a:ext cx="10287240" cy="19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58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26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방법</a:t>
            </a: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Functional Endpoints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( Router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방식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)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A856AD-D795-BE7E-0970-0F97B05122B4}"/>
              </a:ext>
            </a:extLst>
          </p:cNvPr>
          <p:cNvSpPr txBox="1"/>
          <p:nvPr/>
        </p:nvSpPr>
        <p:spPr>
          <a:xfrm>
            <a:off x="381080" y="2032662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예시 코드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(MVC vs Router Function)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FCE7B-E9F6-7FC2-4261-74075FFC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7" y="2590507"/>
            <a:ext cx="7315200" cy="226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36348-7D50-007D-8C5B-EC4DCCDB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463" y="2932307"/>
            <a:ext cx="7772400" cy="32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08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27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방법</a:t>
            </a: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Annotated Controllers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64558E0C-C7FC-8E92-93D5-98FB925B473F}"/>
              </a:ext>
            </a:extLst>
          </p:cNvPr>
          <p:cNvSpPr txBox="1"/>
          <p:nvPr/>
        </p:nvSpPr>
        <p:spPr>
          <a:xfrm>
            <a:off x="407366" y="2019796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익숙한 구현 패턴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@</a:t>
            </a: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RestControllers</a:t>
            </a:r>
            <a:endParaRPr lang="en-US" altLang="ko-KR" sz="2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88933-C756-2524-AC38-F4022E02289C}"/>
              </a:ext>
            </a:extLst>
          </p:cNvPr>
          <p:cNvSpPr txBox="1"/>
          <p:nvPr/>
        </p:nvSpPr>
        <p:spPr>
          <a:xfrm>
            <a:off x="407365" y="2577641"/>
            <a:ext cx="7549103" cy="106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MVC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차이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Flux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Mono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동일하게 </a:t>
            </a: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ServerRequest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</a:t>
            </a: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ServerResponse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 가능</a:t>
            </a:r>
            <a:endParaRPr lang="en-US" altLang="ko-KR" sz="2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E8956-A007-E5D8-EA49-5DE5442F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89" y="3643317"/>
            <a:ext cx="9757265" cy="25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20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3-4. DB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r2dbc or Non-Blocking DB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6A165F-2C78-7158-3824-EF1AFA21B862}"/>
              </a:ext>
            </a:extLst>
          </p:cNvPr>
          <p:cNvGrpSpPr/>
          <p:nvPr/>
        </p:nvGrpSpPr>
        <p:grpSpPr>
          <a:xfrm>
            <a:off x="381080" y="2019796"/>
            <a:ext cx="11541746" cy="2979995"/>
            <a:chOff x="381080" y="2019796"/>
            <a:chExt cx="9157412" cy="2979995"/>
          </a:xfrm>
        </p:grpSpPr>
        <p:sp>
          <p:nvSpPr>
            <p:cNvPr id="2" name="TextBox 3">
              <a:extLst>
                <a:ext uri="{FF2B5EF4-FFF2-40B4-BE49-F238E27FC236}">
                  <a16:creationId xmlns:a16="http://schemas.microsoft.com/office/drawing/2014/main" id="{64558E0C-C7FC-8E92-93D5-98FB925B473F}"/>
                </a:ext>
              </a:extLst>
            </p:cNvPr>
            <p:cNvSpPr txBox="1"/>
            <p:nvPr/>
          </p:nvSpPr>
          <p:spPr>
            <a:xfrm>
              <a:off x="407366" y="2019796"/>
              <a:ext cx="9131126" cy="1331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  <a:defRPr sz="1100"/>
              </a:pP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기본적으로 비동기 </a:t>
              </a: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Non-Blocking 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지원이 되는 </a:t>
              </a: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DB 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사용 필요 </a:t>
              </a:r>
              <a:b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</a:b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ex. Redis</a:t>
              </a: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5C578064-7095-B863-07BF-648677C4EC05}"/>
                </a:ext>
              </a:extLst>
            </p:cNvPr>
            <p:cNvSpPr txBox="1"/>
            <p:nvPr/>
          </p:nvSpPr>
          <p:spPr>
            <a:xfrm>
              <a:off x="381080" y="3668657"/>
              <a:ext cx="9131126" cy="1331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  <a:defRPr sz="1100"/>
              </a:pP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Non-Blocking 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지원되지 않는 </a:t>
              </a: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DB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는 </a:t>
              </a: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r2dbc 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라이브러리 사용 필요 </a:t>
              </a:r>
              <a:b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</a:b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ex. MySQL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355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78981" y="3019112"/>
            <a:ext cx="3123610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성능 테스트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06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78981" y="3019112"/>
            <a:ext cx="3535581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28143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시나리오 및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아키텍쳐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30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AB77DC2-18EC-08B7-90B3-B72F136A5C6D}"/>
              </a:ext>
            </a:extLst>
          </p:cNvPr>
          <p:cNvSpPr/>
          <p:nvPr/>
        </p:nvSpPr>
        <p:spPr>
          <a:xfrm>
            <a:off x="5331971" y="1483673"/>
            <a:ext cx="6860030" cy="4528897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[Server Spec]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2 Core 4GB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Ubuntu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EC2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[Test Tool]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Gatling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User Count : 50, 100, 500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[Testing Target]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Spring WebF</a:t>
            </a: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lux Server :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@Annotated Controllers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Spring MVC Server :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@</a:t>
            </a: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Async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 데이터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단순 문자열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500ms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지연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009AD9-D47B-175B-D3A6-3588F3A3EDC7}"/>
              </a:ext>
            </a:extLst>
          </p:cNvPr>
          <p:cNvGrpSpPr/>
          <p:nvPr/>
        </p:nvGrpSpPr>
        <p:grpSpPr>
          <a:xfrm>
            <a:off x="407367" y="1889429"/>
            <a:ext cx="4736304" cy="1727521"/>
            <a:chOff x="4257205" y="2188164"/>
            <a:chExt cx="5542966" cy="20217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7A0AD85-A0A9-B074-348A-63AA7C94ADCE}"/>
                </a:ext>
              </a:extLst>
            </p:cNvPr>
            <p:cNvGrpSpPr/>
            <p:nvPr/>
          </p:nvGrpSpPr>
          <p:grpSpPr>
            <a:xfrm>
              <a:off x="4257205" y="2188164"/>
              <a:ext cx="5542966" cy="2021743"/>
              <a:chOff x="4296584" y="3310913"/>
              <a:chExt cx="5542966" cy="202174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88553A2-7B82-3604-5C7D-B08EDD8A4AC3}"/>
                  </a:ext>
                </a:extLst>
              </p:cNvPr>
              <p:cNvGrpSpPr/>
              <p:nvPr/>
            </p:nvGrpSpPr>
            <p:grpSpPr>
              <a:xfrm>
                <a:off x="4296584" y="3502152"/>
                <a:ext cx="5542966" cy="1557251"/>
                <a:chOff x="2732354" y="3410165"/>
                <a:chExt cx="5542966" cy="1557251"/>
              </a:xfrm>
            </p:grpSpPr>
            <p:pic>
              <p:nvPicPr>
                <p:cNvPr id="6" name="Graphic 5" descr="User with solid fill">
                  <a:extLst>
                    <a:ext uri="{FF2B5EF4-FFF2-40B4-BE49-F238E27FC236}">
                      <a16:creationId xmlns:a16="http://schemas.microsoft.com/office/drawing/2014/main" id="{7A67B464-6A5D-47B5-6ED2-189FF0209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2354" y="3410165"/>
                  <a:ext cx="1557251" cy="1557251"/>
                </a:xfrm>
                <a:prstGeom prst="rect">
                  <a:avLst/>
                </a:prstGeom>
              </p:spPr>
            </p:pic>
            <p:pic>
              <p:nvPicPr>
                <p:cNvPr id="8" name="Graphic 7" descr="Server with solid fill">
                  <a:extLst>
                    <a:ext uri="{FF2B5EF4-FFF2-40B4-BE49-F238E27FC236}">
                      <a16:creationId xmlns:a16="http://schemas.microsoft.com/office/drawing/2014/main" id="{CEB887DC-8D88-B7B1-696C-FAA1B7E6B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5738" y="3429000"/>
                  <a:ext cx="1519582" cy="1519582"/>
                </a:xfrm>
                <a:prstGeom prst="rect">
                  <a:avLst/>
                </a:prstGeom>
              </p:spPr>
            </p:pic>
          </p:grpSp>
          <p:pic>
            <p:nvPicPr>
              <p:cNvPr id="22" name="Graphic 21" descr="Transfer with solid fill">
                <a:extLst>
                  <a:ext uri="{FF2B5EF4-FFF2-40B4-BE49-F238E27FC236}">
                    <a16:creationId xmlns:a16="http://schemas.microsoft.com/office/drawing/2014/main" id="{48CC53F1-F253-9E3D-D6D9-5EDC7DC4F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96000" y="3388522"/>
                <a:ext cx="1944134" cy="1944134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58A45B-0C84-FF4D-E7E3-F7B90D6B2630}"/>
                  </a:ext>
                </a:extLst>
              </p:cNvPr>
              <p:cNvSpPr txBox="1"/>
              <p:nvPr/>
            </p:nvSpPr>
            <p:spPr>
              <a:xfrm>
                <a:off x="6133669" y="3310913"/>
                <a:ext cx="2274496" cy="3601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단순 문자열</a:t>
                </a:r>
                <a:r>
                  <a:rPr lang="en-US" altLang="ko-KR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(500ms </a:t>
                </a:r>
                <a:r>
                  <a:rPr lang="ko-KR" alt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지연</a:t>
                </a:r>
                <a:r>
                  <a:rPr lang="en-US" altLang="ko-KR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) </a:t>
                </a:r>
                <a:endParaRPr kumimoji="0" lang="en-KR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59C339-323E-D291-5B3D-360755677E17}"/>
                  </a:ext>
                </a:extLst>
              </p:cNvPr>
              <p:cNvSpPr txBox="1"/>
              <p:nvPr/>
            </p:nvSpPr>
            <p:spPr>
              <a:xfrm>
                <a:off x="6464031" y="4936886"/>
                <a:ext cx="1208073" cy="360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M HANNA 11yrs old OTF" panose="020B0600000101010101" pitchFamily="34" charset="-127"/>
                    <a:ea typeface="BM HANNA 11yrs old OTF" panose="020B0600000101010101" pitchFamily="34" charset="-127"/>
                    <a:sym typeface="Helvetica"/>
                  </a:rPr>
                  <a:t>Re</a:t>
                </a:r>
                <a:r>
                  <a:rPr 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quest</a:t>
                </a:r>
                <a:endParaRPr kumimoji="0" lang="en-KR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863A87-8394-B24F-E92F-8F825904A709}"/>
                </a:ext>
              </a:extLst>
            </p:cNvPr>
            <p:cNvSpPr txBox="1"/>
            <p:nvPr/>
          </p:nvSpPr>
          <p:spPr>
            <a:xfrm>
              <a:off x="8748485" y="3818376"/>
              <a:ext cx="1024527" cy="360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rPr>
                <a:t>MVC</a:t>
              </a:r>
              <a:endParaRPr kumimoji="0" lang="en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HANNA 11yrs old OTF" panose="020B0600000101010101" pitchFamily="34" charset="-127"/>
                <a:ea typeface="BM HANNA 11yrs old OTF" panose="020B0600000101010101" pitchFamily="34" charset="-127"/>
                <a:sym typeface="Helvetica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A50B97-72B5-C812-93B0-7C99C2E2117F}"/>
              </a:ext>
            </a:extLst>
          </p:cNvPr>
          <p:cNvGrpSpPr/>
          <p:nvPr/>
        </p:nvGrpSpPr>
        <p:grpSpPr>
          <a:xfrm>
            <a:off x="407367" y="4316024"/>
            <a:ext cx="4736304" cy="1753177"/>
            <a:chOff x="4257205" y="2158138"/>
            <a:chExt cx="5542966" cy="20517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CB76AAB-B737-1CFE-9D9D-19CCD3E0D7C0}"/>
                </a:ext>
              </a:extLst>
            </p:cNvPr>
            <p:cNvGrpSpPr/>
            <p:nvPr/>
          </p:nvGrpSpPr>
          <p:grpSpPr>
            <a:xfrm>
              <a:off x="4257205" y="2158138"/>
              <a:ext cx="5542966" cy="2051769"/>
              <a:chOff x="4296584" y="3280887"/>
              <a:chExt cx="5542966" cy="205176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EB582F7-6B72-64C4-6B71-6CB5FBA7A3F9}"/>
                  </a:ext>
                </a:extLst>
              </p:cNvPr>
              <p:cNvGrpSpPr/>
              <p:nvPr/>
            </p:nvGrpSpPr>
            <p:grpSpPr>
              <a:xfrm>
                <a:off x="4296584" y="3502152"/>
                <a:ext cx="5542966" cy="1557251"/>
                <a:chOff x="2732354" y="3410165"/>
                <a:chExt cx="5542966" cy="1557251"/>
              </a:xfrm>
            </p:grpSpPr>
            <p:pic>
              <p:nvPicPr>
                <p:cNvPr id="43" name="Graphic 42" descr="User with solid fill">
                  <a:extLst>
                    <a:ext uri="{FF2B5EF4-FFF2-40B4-BE49-F238E27FC236}">
                      <a16:creationId xmlns:a16="http://schemas.microsoft.com/office/drawing/2014/main" id="{5CCBDF1F-434E-C216-28FA-B743C6BEF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2354" y="3410165"/>
                  <a:ext cx="1557251" cy="1557251"/>
                </a:xfrm>
                <a:prstGeom prst="rect">
                  <a:avLst/>
                </a:prstGeom>
              </p:spPr>
            </p:pic>
            <p:pic>
              <p:nvPicPr>
                <p:cNvPr id="44" name="Graphic 43" descr="Server with solid fill">
                  <a:extLst>
                    <a:ext uri="{FF2B5EF4-FFF2-40B4-BE49-F238E27FC236}">
                      <a16:creationId xmlns:a16="http://schemas.microsoft.com/office/drawing/2014/main" id="{053BF4C7-38EF-FE3B-6257-889198904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5738" y="3429000"/>
                  <a:ext cx="1519582" cy="1519582"/>
                </a:xfrm>
                <a:prstGeom prst="rect">
                  <a:avLst/>
                </a:prstGeom>
              </p:spPr>
            </p:pic>
          </p:grpSp>
          <p:pic>
            <p:nvPicPr>
              <p:cNvPr id="40" name="Graphic 39" descr="Transfer with solid fill">
                <a:extLst>
                  <a:ext uri="{FF2B5EF4-FFF2-40B4-BE49-F238E27FC236}">
                    <a16:creationId xmlns:a16="http://schemas.microsoft.com/office/drawing/2014/main" id="{3BCE7FC0-6684-5EB1-9B24-79B92CD23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96000" y="3388522"/>
                <a:ext cx="1944134" cy="1944134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10BD4D-A4D3-61F6-6146-77928FE9EF00}"/>
                  </a:ext>
                </a:extLst>
              </p:cNvPr>
              <p:cNvSpPr txBox="1"/>
              <p:nvPr/>
            </p:nvSpPr>
            <p:spPr>
              <a:xfrm>
                <a:off x="6045472" y="3280887"/>
                <a:ext cx="2274496" cy="3601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단순 문자열</a:t>
                </a:r>
                <a:r>
                  <a:rPr lang="en-US" altLang="ko-KR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(500ms </a:t>
                </a:r>
                <a:r>
                  <a:rPr lang="ko-KR" alt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지연</a:t>
                </a:r>
                <a:r>
                  <a:rPr lang="en-US" altLang="ko-KR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) </a:t>
                </a:r>
                <a:endParaRPr kumimoji="0" lang="en-KR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2C2BC0F-15E1-E8AE-D3E3-CD4AE1371F0D}"/>
                  </a:ext>
                </a:extLst>
              </p:cNvPr>
              <p:cNvSpPr txBox="1"/>
              <p:nvPr/>
            </p:nvSpPr>
            <p:spPr>
              <a:xfrm>
                <a:off x="6464031" y="4936886"/>
                <a:ext cx="1208073" cy="360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M HANNA 11yrs old OTF" panose="020B0600000101010101" pitchFamily="34" charset="-127"/>
                    <a:ea typeface="BM HANNA 11yrs old OTF" panose="020B0600000101010101" pitchFamily="34" charset="-127"/>
                    <a:sym typeface="Helvetica"/>
                  </a:rPr>
                  <a:t>Re</a:t>
                </a:r>
                <a:r>
                  <a:rPr 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quest</a:t>
                </a:r>
                <a:endParaRPr kumimoji="0" lang="en-KR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3DE568-092B-D9DE-FEB3-C2F82378F997}"/>
                </a:ext>
              </a:extLst>
            </p:cNvPr>
            <p:cNvSpPr txBox="1"/>
            <p:nvPr/>
          </p:nvSpPr>
          <p:spPr>
            <a:xfrm>
              <a:off x="8528116" y="3814137"/>
              <a:ext cx="1024527" cy="360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rPr>
                <a:t>WebFlux</a:t>
              </a:r>
              <a:endParaRPr kumimoji="0" lang="en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HANNA 11yrs old OTF" panose="020B0600000101010101" pitchFamily="34" charset="-127"/>
                <a:ea typeface="BM HANNA 11yrs old OTF" panose="020B0600000101010101" pitchFamily="34" charset="-127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5880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31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8E1C4-64B4-3A8B-0784-8D3501FBEA1A}"/>
              </a:ext>
            </a:extLst>
          </p:cNvPr>
          <p:cNvSpPr/>
          <p:nvPr/>
        </p:nvSpPr>
        <p:spPr>
          <a:xfrm>
            <a:off x="75234" y="1593752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6B18D-7821-8069-A7A6-27A7FD168221}"/>
              </a:ext>
            </a:extLst>
          </p:cNvPr>
          <p:cNvSpPr/>
          <p:nvPr/>
        </p:nvSpPr>
        <p:spPr>
          <a:xfrm>
            <a:off x="6096000" y="1593752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ACD81-459F-6594-C745-095271E5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400"/>
            <a:ext cx="5975780" cy="4180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56E26-95A8-3D0E-0725-69373044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359" y="2160086"/>
            <a:ext cx="5925869" cy="42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98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32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8E1C4-64B4-3A8B-0784-8D3501FBEA1A}"/>
              </a:ext>
            </a:extLst>
          </p:cNvPr>
          <p:cNvSpPr/>
          <p:nvPr/>
        </p:nvSpPr>
        <p:spPr>
          <a:xfrm>
            <a:off x="969583" y="1578534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6B18D-7821-8069-A7A6-27A7FD168221}"/>
              </a:ext>
            </a:extLst>
          </p:cNvPr>
          <p:cNvSpPr/>
          <p:nvPr/>
        </p:nvSpPr>
        <p:spPr>
          <a:xfrm>
            <a:off x="6096000" y="1558127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F1598-6D09-3E6C-6510-522EC03E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40" y="2146300"/>
            <a:ext cx="4267200" cy="471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B4A7A-9815-56C9-8420-C11FE99C7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6300"/>
            <a:ext cx="42545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404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33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E2EF4-3668-4EC3-883A-736D4F5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" y="2197100"/>
            <a:ext cx="5854700" cy="466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8871D-8654-F003-58B4-F9192AC44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934" y="2197100"/>
            <a:ext cx="6413500" cy="4648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8E1C4-64B4-3A8B-0784-8D3501FBEA1A}"/>
              </a:ext>
            </a:extLst>
          </p:cNvPr>
          <p:cNvSpPr/>
          <p:nvPr/>
        </p:nvSpPr>
        <p:spPr>
          <a:xfrm>
            <a:off x="75234" y="1593752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6B18D-7821-8069-A7A6-27A7FD168221}"/>
              </a:ext>
            </a:extLst>
          </p:cNvPr>
          <p:cNvSpPr/>
          <p:nvPr/>
        </p:nvSpPr>
        <p:spPr>
          <a:xfrm>
            <a:off x="6096000" y="1593752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493429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34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8E1C4-64B4-3A8B-0784-8D3501FBEA1A}"/>
              </a:ext>
            </a:extLst>
          </p:cNvPr>
          <p:cNvSpPr/>
          <p:nvPr/>
        </p:nvSpPr>
        <p:spPr>
          <a:xfrm>
            <a:off x="969583" y="1578534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6B18D-7821-8069-A7A6-27A7FD168221}"/>
              </a:ext>
            </a:extLst>
          </p:cNvPr>
          <p:cNvSpPr/>
          <p:nvPr/>
        </p:nvSpPr>
        <p:spPr>
          <a:xfrm>
            <a:off x="6096000" y="1558127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D21AC-5B96-A845-722A-849D55FF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424"/>
            <a:ext cx="4254500" cy="476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5EA9A-0C62-6C22-9EC6-180D1CC8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83" y="2036424"/>
            <a:ext cx="4293053" cy="4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125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500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35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B6315-D093-A4D0-0A8C-EF90C348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29" y="2146256"/>
            <a:ext cx="5911685" cy="418605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53626D-BDD2-C742-4E04-9DDC0ECF85B4}"/>
              </a:ext>
            </a:extLst>
          </p:cNvPr>
          <p:cNvSpPr/>
          <p:nvPr/>
        </p:nvSpPr>
        <p:spPr>
          <a:xfrm>
            <a:off x="969583" y="1578534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A76B28-8686-4CC5-8D57-C7A1581284D9}"/>
              </a:ext>
            </a:extLst>
          </p:cNvPr>
          <p:cNvSpPr/>
          <p:nvPr/>
        </p:nvSpPr>
        <p:spPr>
          <a:xfrm>
            <a:off x="6096000" y="1558127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A4C6A-7789-EFBF-39BC-3F257E95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6256"/>
            <a:ext cx="6176161" cy="434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77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500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36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53626D-BDD2-C742-4E04-9DDC0ECF85B4}"/>
              </a:ext>
            </a:extLst>
          </p:cNvPr>
          <p:cNvSpPr/>
          <p:nvPr/>
        </p:nvSpPr>
        <p:spPr>
          <a:xfrm>
            <a:off x="969583" y="1578534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A76B28-8686-4CC5-8D57-C7A1581284D9}"/>
              </a:ext>
            </a:extLst>
          </p:cNvPr>
          <p:cNvSpPr/>
          <p:nvPr/>
        </p:nvSpPr>
        <p:spPr>
          <a:xfrm>
            <a:off x="6096000" y="1558127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CA3D95-E6AF-F761-8D6B-55C37C519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2065738"/>
            <a:ext cx="4267200" cy="473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6A799-C57F-5937-2744-A4EAE7B00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5738"/>
            <a:ext cx="43053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63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–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최종 분석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37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664F0F0-4C4C-5B75-A6F6-36B9B824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807195"/>
              </p:ext>
            </p:extLst>
          </p:nvPr>
        </p:nvGraphicFramePr>
        <p:xfrm>
          <a:off x="381078" y="1945640"/>
          <a:ext cx="11339867" cy="2555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981">
                  <a:extLst>
                    <a:ext uri="{9D8B030D-6E8A-4147-A177-3AD203B41FA5}">
                      <a16:colId xmlns:a16="http://schemas.microsoft.com/office/drawing/2014/main" val="3485391105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3990706143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874699176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244045396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3161754849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3879645335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2234140639"/>
                    </a:ext>
                  </a:extLst>
                </a:gridCol>
              </a:tblGrid>
              <a:tr h="571929">
                <a:tc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2310" marR="92310" marT="46155" marB="46155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MVC</a:t>
                      </a:r>
                    </a:p>
                  </a:txBody>
                  <a:tcPr marL="92213" marR="92213" marT="46106" marB="46106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WebFlux</a:t>
                      </a:r>
                    </a:p>
                  </a:txBody>
                  <a:tcPr marL="92213" marR="92213" marT="46106" marB="46106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24513"/>
                  </a:ext>
                </a:extLst>
              </a:tr>
              <a:tr h="463455"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</a:t>
                      </a:r>
                    </a:p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Count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</a:t>
                      </a:r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in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</a:t>
                      </a:r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ax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TPS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Min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Max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TPS</a:t>
                      </a:r>
                    </a:p>
                  </a:txBody>
                  <a:tcPr marL="92310" marR="92310" marT="46155" marB="46155" anchor="ctr"/>
                </a:tc>
                <a:extLst>
                  <a:ext uri="{0D108BD9-81ED-4DB2-BD59-A6C34878D82A}">
                    <a16:rowId xmlns:a16="http://schemas.microsoft.com/office/drawing/2014/main" val="2607481047"/>
                  </a:ext>
                </a:extLst>
              </a:tr>
              <a:tr h="510956"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50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892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905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2216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911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967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952</a:t>
                      </a:r>
                    </a:p>
                  </a:txBody>
                  <a:tcPr marL="92310" marR="92310" marT="46155" marB="46155" anchor="ctr"/>
                </a:tc>
                <a:extLst>
                  <a:ext uri="{0D108BD9-81ED-4DB2-BD59-A6C34878D82A}">
                    <a16:rowId xmlns:a16="http://schemas.microsoft.com/office/drawing/2014/main" val="257548140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100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842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6781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3674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725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756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744</a:t>
                      </a:r>
                    </a:p>
                  </a:txBody>
                  <a:tcPr marL="92310" marR="92310" marT="46155" marB="46155" anchor="ctr"/>
                </a:tc>
                <a:extLst>
                  <a:ext uri="{0D108BD9-81ED-4DB2-BD59-A6C34878D82A}">
                    <a16:rowId xmlns:a16="http://schemas.microsoft.com/office/drawing/2014/main" val="3118342189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500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766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31060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16198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1448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1540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1503</a:t>
                      </a:r>
                    </a:p>
                  </a:txBody>
                  <a:tcPr marL="92310" marR="92310" marT="46155" marB="46155" anchor="ctr"/>
                </a:tc>
                <a:extLst>
                  <a:ext uri="{0D108BD9-81ED-4DB2-BD59-A6C34878D82A}">
                    <a16:rowId xmlns:a16="http://schemas.microsoft.com/office/drawing/2014/main" val="4177928214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C62170-1079-FAD4-E6DC-5C83EC4DC184}"/>
              </a:ext>
            </a:extLst>
          </p:cNvPr>
          <p:cNvSpPr/>
          <p:nvPr/>
        </p:nvSpPr>
        <p:spPr>
          <a:xfrm>
            <a:off x="2288469" y="4768087"/>
            <a:ext cx="7615062" cy="1464228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[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 분석 결과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]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낮은 수의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User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일때보다 다수의 유저가 발생했을 때 더 좋은 성능을 보임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마찬가지로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Blocking</a:t>
            </a:r>
            <a:r>
              <a:rPr kumimoji="0" lang="ko-KR" alt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으로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 인한 지연이 큰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MVC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 일 경우 성능 저하 큼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단순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API 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는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MVC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가 빠를 경우가 더 많음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030307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78981" y="3019112"/>
            <a:ext cx="2477599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65590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445650" y="402661"/>
            <a:ext cx="996425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출처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BDDC3-9073-411A-D422-F608269FD4F6}"/>
              </a:ext>
            </a:extLst>
          </p:cNvPr>
          <p:cNvSpPr txBox="1"/>
          <p:nvPr/>
        </p:nvSpPr>
        <p:spPr>
          <a:xfrm>
            <a:off x="445649" y="1256741"/>
            <a:ext cx="10904586" cy="523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반응형 프로그래밍이 </a:t>
            </a:r>
            <a:r>
              <a:rPr lang="ko-KR" altLang="en-US" sz="1600" b="1" dirty="0" err="1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뭔가요</a:t>
            </a: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? (+ </a:t>
            </a:r>
            <a:r>
              <a:rPr lang="en-US" sz="1600" b="1" dirty="0" err="1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ReactiveX</a:t>
            </a:r>
            <a:r>
              <a:rPr 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강좌</a:t>
            </a: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)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3"/>
              </a:rPr>
              <a:t>https://youtu.be/KDiE5qQ3bZI?si=-Tl3oW1zr7mSOYqT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스프링캠프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2017 [Day1 A3] : Spring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4"/>
              </a:rPr>
              <a:t>https://www.youtube.com/watch?v=2E_1yb8iLKk&amp;t=2s</a:t>
            </a:r>
            <a:endParaRPr 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란 무엇인가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 -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MVC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와 비교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 이유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5"/>
              </a:rPr>
              <a:t>https://devmoony.tistory.com/174</a:t>
            </a:r>
            <a:endParaRPr 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Spring </a:t>
            </a:r>
            <a:r>
              <a:rPr lang="en-US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Doc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6"/>
              </a:rPr>
              <a:t>https://docs.spring.io/spring-framework/reference/web/webflux.html#webflux</a:t>
            </a:r>
            <a:endParaRPr 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[NHN FORWARD 2020] </a:t>
            </a: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내가 만든 </a:t>
            </a:r>
            <a:r>
              <a:rPr lang="en-US" sz="1600" b="1" dirty="0" err="1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가 </a:t>
            </a:r>
            <a:r>
              <a:rPr lang="ko-KR" altLang="en-US" sz="1600" b="1" dirty="0" err="1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느렸던</a:t>
            </a: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이유</a:t>
            </a: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  <a:hlinkClick r:id="rId7"/>
              </a:rPr>
              <a:t>https://youtu.be/I0zMm6wIbRI?si=hBWkrSFcUg5Pa_1d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R2dbc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알아보기</a:t>
            </a:r>
            <a:b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8"/>
              </a:rPr>
              <a:t>https://velog.io/@effirin/R2DBC-2.-Reactive-Programming%EC%9D%B4%EB%9E%80-zh843mp2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Reactive Stream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 구현체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Project Reactor,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RxJava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9"/>
              </a:rPr>
              <a:t>https://eocoding.tistory.com/104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6496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407367" y="2574569"/>
            <a:ext cx="9456161" cy="3385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교보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개발</a:t>
            </a:r>
            <a:b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메타 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콜렉터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EC2, EKS, S3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AWS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서비스별 각종 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메타성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정보들을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AWS SDK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수집하는 모듈</a:t>
            </a:r>
            <a:b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Symphony API : Spring MVC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비동기 멀티 스레드로 구현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  <a:buSzPct val="100000"/>
              <a:defRPr sz="1100"/>
            </a:pP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파일럿 프로젝트 진행</a:t>
            </a:r>
            <a:b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도입 전 파일럿 프로젝트로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Spring MVC vs Spring </a:t>
            </a: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WebFlux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성능 비교 테스트 진행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발표 방향성</a:t>
            </a:r>
            <a:b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Reactive Programming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그리고 </a:t>
            </a: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WebFlux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전반적인 개념과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MVC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와의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성능 비교 위주로 서술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903890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프로젝트 진행 목적 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4" name="TextBox 7"/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1-0.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목적 및 방향성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Introduction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45">
            <a:extLst>
              <a:ext uri="{FF2B5EF4-FFF2-40B4-BE49-F238E27FC236}">
                <a16:creationId xmlns:a16="http://schemas.microsoft.com/office/drawing/2014/main" id="{5534CB6E-A77D-3AE8-68BB-DE9B90B1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830" y="1638488"/>
            <a:ext cx="3297803" cy="12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52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769907" y="2536448"/>
            <a:ext cx="3898345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8000" dirty="0">
                <a:latin typeface="BM JUA OTF" panose="02020603020101020101" pitchFamily="18" charset="-127"/>
                <a:ea typeface="BM JUA OTF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0277675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561464" y="3001960"/>
            <a:ext cx="6295952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23493667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6096000" y="2073166"/>
            <a:ext cx="5137715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Reactive Programming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은 </a:t>
            </a:r>
            <a:r>
              <a:rPr lang="ko-KR" altLang="en-US" sz="16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비동기 데이터 스트림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 이벤트에 대한 </a:t>
            </a:r>
            <a:r>
              <a:rPr lang="ko-KR" altLang="en-US" sz="16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반응적인 처리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 강조하는 프로그래밍 패러다임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04901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Programming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4" name="TextBox 7"/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 및 배경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210CB-0ECA-D2F1-9F42-45DBC54218C0}"/>
              </a:ext>
            </a:extLst>
          </p:cNvPr>
          <p:cNvSpPr txBox="1"/>
          <p:nvPr/>
        </p:nvSpPr>
        <p:spPr>
          <a:xfrm>
            <a:off x="6096000" y="3470321"/>
            <a:ext cx="5408877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흐름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(Stream)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 초점을 맞추어 동작하며 </a:t>
            </a:r>
            <a:r>
              <a:rPr lang="ko-KR" altLang="en-US" sz="1600" u="sng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비동기적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처리를 지원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26" name="Picture 2" descr="What is Reactive Programming?">
            <a:extLst>
              <a:ext uri="{FF2B5EF4-FFF2-40B4-BE49-F238E27FC236}">
                <a16:creationId xmlns:a16="http://schemas.microsoft.com/office/drawing/2014/main" id="{C4DC7E8A-EBED-F02E-F74B-3316FDC51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5" t="21944" r="23831" b="7878"/>
          <a:stretch/>
        </p:blipFill>
        <p:spPr bwMode="auto">
          <a:xfrm>
            <a:off x="453087" y="1833205"/>
            <a:ext cx="5408877" cy="41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12D3B-56C2-A26C-F3B6-E2D3D24172A2}"/>
              </a:ext>
            </a:extLst>
          </p:cNvPr>
          <p:cNvSpPr txBox="1"/>
          <p:nvPr/>
        </p:nvSpPr>
        <p:spPr>
          <a:xfrm>
            <a:off x="6095999" y="4867476"/>
            <a:ext cx="540887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이벤트 기반 </a:t>
            </a:r>
            <a:r>
              <a:rPr lang="ko-KR" altLang="en-US" sz="1600" u="sng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아키텍쳐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통해 실시간으로 데이터의 </a:t>
            </a:r>
            <a:r>
              <a:rPr lang="ko-KR" altLang="en-US" sz="16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변화에 반응</a:t>
            </a:r>
            <a:endParaRPr lang="en-US" altLang="ko-KR" sz="1600" u="sng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501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828947" y="1884433"/>
            <a:ext cx="4188281" cy="1236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7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넷플릭스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법</a:t>
            </a:r>
            <a:b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콘텐츠 사업자</a:t>
            </a: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(CP)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 통신망 품질 유지의 의무를 지게 하는 법</a:t>
            </a:r>
            <a:endParaRPr lang="en-US" altLang="ko-KR" sz="17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04901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ko-KR" alt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넷플릭스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법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4" name="TextBox 7"/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 및 배경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D6EA2-B415-A4B4-0E93-EE6E5229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1904008"/>
            <a:ext cx="7104089" cy="3574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AD9D16-2560-15C0-67C3-B2DCB1F7E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4" y="1927454"/>
            <a:ext cx="7788393" cy="3527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2210CB-0ECA-D2F1-9F42-45DBC54218C0}"/>
              </a:ext>
            </a:extLst>
          </p:cNvPr>
          <p:cNvSpPr txBox="1"/>
          <p:nvPr/>
        </p:nvSpPr>
        <p:spPr>
          <a:xfrm>
            <a:off x="7853607" y="3403823"/>
            <a:ext cx="4188281" cy="2806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무어의 법칙이 한계에 </a:t>
            </a:r>
            <a:r>
              <a:rPr lang="ko-KR" altLang="en-US" sz="17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다다름</a:t>
            </a:r>
            <a:b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무어의 법칙 </a:t>
            </a: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반도체 성능이 증가 </a:t>
            </a: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현재 트래픽 대비 부족</a:t>
            </a:r>
            <a:endParaRPr lang="en-US" altLang="ko-KR" sz="17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멀티코어 프로세서에서 대안을 찾기 시작</a:t>
            </a:r>
            <a:endParaRPr lang="en-US" altLang="ko-KR" sz="17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적은 수의 스레드로 동시성 처리에 대한 방법을 연구</a:t>
            </a:r>
            <a:b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 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2965206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직사각형 6"/>
          <p:cNvGrpSpPr/>
          <p:nvPr/>
        </p:nvGrpSpPr>
        <p:grpSpPr>
          <a:xfrm>
            <a:off x="407367" y="1529906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Manifesto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 및 배경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712768F-87D4-4E2E-1B31-841FCDE8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66" y="1878706"/>
            <a:ext cx="4140711" cy="42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65CC6-375E-3E40-1539-2C2AB0E70132}"/>
              </a:ext>
            </a:extLst>
          </p:cNvPr>
          <p:cNvSpPr txBox="1"/>
          <p:nvPr/>
        </p:nvSpPr>
        <p:spPr>
          <a:xfrm>
            <a:off x="5317470" y="2056275"/>
            <a:ext cx="6289763" cy="3097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1" indent="0">
              <a:lnSpc>
                <a:spcPct val="150000"/>
              </a:lnSpc>
              <a:buSzPct val="100000"/>
              <a:defRPr sz="1100"/>
            </a:pP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Reactive Application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 시스템 개발의 원칙 정의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  <a:b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endParaRPr lang="en-US" altLang="ko-KR" sz="2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반응성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(Responsive)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회복성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(Resilient)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탄력성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(Elastic)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메시지 주도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(Message-Driven)</a:t>
            </a:r>
          </a:p>
        </p:txBody>
      </p:sp>
    </p:spTree>
    <p:extLst>
      <p:ext uri="{BB962C8B-B14F-4D97-AF65-F5344CB8AC3E}">
        <p14:creationId xmlns:p14="http://schemas.microsoft.com/office/powerpoint/2010/main" val="1281578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064242" y="2259449"/>
            <a:ext cx="4952986" cy="1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차이점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작업 완료를 누가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신경쓰느냐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Async :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호출하는 함수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Sync :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호출되는 함수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Async / Sync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2-2. Async / Sync vs Blocking / Non-Blocking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E86DB-C8FE-A04A-C9F5-E3D942DF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1878707"/>
            <a:ext cx="6656874" cy="47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39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20005</TotalTime>
  <Words>4846</Words>
  <Application>Microsoft Macintosh PowerPoint</Application>
  <PresentationFormat>Widescreen</PresentationFormat>
  <Paragraphs>404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BM DoHyeon OTF</vt:lpstr>
      <vt:lpstr>BM HANNA 11yrs old OTF</vt:lpstr>
      <vt:lpstr>BM JUA OTF</vt:lpstr>
      <vt:lpstr>나눔고딕</vt:lpstr>
      <vt:lpstr>Spoqa Han Sans</vt:lpstr>
      <vt:lpstr>나눔바른고딕</vt:lpstr>
      <vt:lpstr>나눔스퀘어</vt:lpstr>
      <vt:lpstr>Arial</vt:lpstr>
      <vt:lpstr>Arial Nova</vt:lpstr>
      <vt:lpstr>Helvetica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13455</cp:lastModifiedBy>
  <cp:revision>207</cp:revision>
  <dcterms:modified xsi:type="dcterms:W3CDTF">2023-10-15T11:51:43Z</dcterms:modified>
</cp:coreProperties>
</file>